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sldIdLst>
    <p:sldId id="256" r:id="rId2"/>
    <p:sldId id="257" r:id="rId3"/>
    <p:sldId id="261" r:id="rId4"/>
    <p:sldId id="262" r:id="rId5"/>
    <p:sldId id="268" r:id="rId6"/>
    <p:sldId id="269" r:id="rId7"/>
    <p:sldId id="270" r:id="rId8"/>
    <p:sldId id="260" r:id="rId9"/>
    <p:sldId id="258" r:id="rId10"/>
    <p:sldId id="259" r:id="rId11"/>
    <p:sldId id="278" r:id="rId12"/>
    <p:sldId id="271" r:id="rId13"/>
    <p:sldId id="272" r:id="rId14"/>
    <p:sldId id="273" r:id="rId15"/>
    <p:sldId id="263" r:id="rId16"/>
    <p:sldId id="264" r:id="rId17"/>
    <p:sldId id="265" r:id="rId18"/>
    <p:sldId id="266" r:id="rId19"/>
    <p:sldId id="267" r:id="rId20"/>
    <p:sldId id="274" r:id="rId21"/>
    <p:sldId id="277" r:id="rId22"/>
    <p:sldId id="275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90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12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71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6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6356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4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10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67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13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744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95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3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Lester.Wilhite@ardot.gov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hwa.dot.gov/construction/econstruction/peer.cf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5675" y="2651759"/>
            <a:ext cx="7539644" cy="1842097"/>
          </a:xfrm>
        </p:spPr>
        <p:txBody>
          <a:bodyPr>
            <a:normAutofit/>
          </a:bodyPr>
          <a:lstStyle/>
          <a:p>
            <a:r>
              <a:rPr lang="en-US" dirty="0" smtClean="0"/>
              <a:t>What is e-construction,</a:t>
            </a:r>
            <a:br>
              <a:rPr lang="en-US" dirty="0" smtClean="0"/>
            </a:br>
            <a:r>
              <a:rPr lang="en-US" dirty="0" smtClean="0"/>
              <a:t>And why should you care?</a:t>
            </a:r>
            <a:br>
              <a:rPr lang="en-US" dirty="0" smtClean="0"/>
            </a:br>
            <a:r>
              <a:rPr lang="en-US" sz="1600" i="1" dirty="0" smtClean="0"/>
              <a:t>108</a:t>
            </a:r>
            <a:r>
              <a:rPr lang="en-US" sz="1600" i="1" baseline="30000" dirty="0" smtClean="0"/>
              <a:t>th</a:t>
            </a:r>
            <a:r>
              <a:rPr lang="en-US" sz="1600" i="1" dirty="0" smtClean="0"/>
              <a:t> </a:t>
            </a:r>
            <a:r>
              <a:rPr lang="en-US" sz="1600" i="1" dirty="0"/>
              <a:t>ARDOT Transportation Research Committee</a:t>
            </a:r>
            <a:br>
              <a:rPr lang="en-US" sz="1600" i="1" dirty="0"/>
            </a:br>
            <a:r>
              <a:rPr lang="en-US" sz="1600" i="1" dirty="0"/>
              <a:t>Engineering </a:t>
            </a:r>
            <a:r>
              <a:rPr lang="en-US" sz="1600" i="1" dirty="0" smtClean="0"/>
              <a:t>Conference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4893" y="5067439"/>
            <a:ext cx="5101209" cy="1239894"/>
          </a:xfrm>
        </p:spPr>
        <p:txBody>
          <a:bodyPr>
            <a:noAutofit/>
          </a:bodyPr>
          <a:lstStyle/>
          <a:p>
            <a:r>
              <a:rPr lang="en-US" sz="2000" dirty="0" smtClean="0"/>
              <a:t>Jamey Wilhite, MSCE, P.E.</a:t>
            </a:r>
          </a:p>
          <a:p>
            <a:r>
              <a:rPr lang="en-US" sz="2000" dirty="0" smtClean="0"/>
              <a:t>Engineering Systems Administrator</a:t>
            </a:r>
          </a:p>
          <a:p>
            <a:r>
              <a:rPr lang="en-US" sz="2000" dirty="0" smtClean="0"/>
              <a:t>A</a:t>
            </a:r>
            <a:r>
              <a:rPr lang="en-US" sz="1800" dirty="0"/>
              <a:t>R</a:t>
            </a:r>
            <a:r>
              <a:rPr lang="en-US" sz="2000" dirty="0" smtClean="0"/>
              <a:t>DOT Construction Division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919" y="544482"/>
            <a:ext cx="3503156" cy="130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481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Progress: The 2000s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AASHTOWare</a:t>
            </a:r>
            <a:r>
              <a:rPr lang="en-US" sz="2000" dirty="0" smtClean="0"/>
              <a:t> Project SiteManager™ (2004)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Highway Construction Project Management Suite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2008: Added Materials Module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2010: Added DWR Templates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738" y="6201295"/>
            <a:ext cx="1494982" cy="55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07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Progress: The 2000s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AASHTOWare</a:t>
            </a:r>
            <a:r>
              <a:rPr lang="en-US" sz="2000" dirty="0" smtClean="0"/>
              <a:t> Project </a:t>
            </a:r>
            <a:r>
              <a:rPr lang="en-US" sz="2000" dirty="0" smtClean="0"/>
              <a:t>Expedite™ </a:t>
            </a:r>
            <a:r>
              <a:rPr lang="en-US" sz="2000" dirty="0" smtClean="0"/>
              <a:t>(</a:t>
            </a:r>
            <a:r>
              <a:rPr lang="en-US" sz="2000" dirty="0" smtClean="0"/>
              <a:t>2010)</a:t>
            </a:r>
            <a:endParaRPr lang="en-US" sz="2000" dirty="0" smtClean="0"/>
          </a:p>
          <a:p>
            <a:r>
              <a:rPr lang="en-US" sz="2000" dirty="0" smtClean="0">
                <a:sym typeface="Wingdings" panose="05000000000000000000" pitchFamily="2" charset="2"/>
              </a:rPr>
              <a:t>Secure electronic </a:t>
            </a:r>
            <a:r>
              <a:rPr lang="en-US" sz="2000" dirty="0" smtClean="0">
                <a:sym typeface="Wingdings" panose="05000000000000000000" pitchFamily="2" charset="2"/>
              </a:rPr>
              <a:t>b</a:t>
            </a:r>
            <a:r>
              <a:rPr lang="en-US" sz="2000" dirty="0" smtClean="0">
                <a:sym typeface="Wingdings" panose="05000000000000000000" pitchFamily="2" charset="2"/>
              </a:rPr>
              <a:t>idding software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Sealed bids until letting time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OPTIONAL</a:t>
            </a:r>
            <a:endParaRPr lang="en-US" sz="2000" dirty="0" smtClean="0">
              <a:sym typeface="Wingdings" panose="05000000000000000000" pitchFamily="2" charset="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738" y="6201295"/>
            <a:ext cx="1494982" cy="55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23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Shift from project data to project documents</a:t>
            </a:r>
          </a:p>
          <a:p>
            <a:r>
              <a:rPr lang="en-US" sz="2000" dirty="0" smtClean="0"/>
              <a:t>Mid-2015: Doc Express Introduced</a:t>
            </a:r>
          </a:p>
          <a:p>
            <a:pPr lvl="1"/>
            <a:r>
              <a:rPr lang="en-US" sz="1800" dirty="0" smtClean="0">
                <a:sym typeface="Wingdings" panose="05000000000000000000" pitchFamily="2" charset="2"/>
              </a:rPr>
              <a:t>Execution of construction contracts</a:t>
            </a:r>
          </a:p>
          <a:p>
            <a:pPr lvl="1"/>
            <a:r>
              <a:rPr lang="en-US" sz="1800" dirty="0" smtClean="0">
                <a:sym typeface="Wingdings" panose="05000000000000000000" pitchFamily="2" charset="2"/>
              </a:rPr>
              <a:t>Submittal of contract documents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March 2016: Pilot for project document submittal in Doc Express</a:t>
            </a:r>
            <a:endParaRPr lang="en-US" dirty="0">
              <a:sym typeface="Wingdings" panose="05000000000000000000" pitchFamily="2" charset="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738" y="6201295"/>
            <a:ext cx="1494982" cy="55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54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Direction: </a:t>
            </a:r>
            <a:r>
              <a:rPr lang="en-US" dirty="0"/>
              <a:t>Doc Express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September 2016: SP added requiring Doc Express on all contracts (except CAP)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August 2017: 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Transparency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Submittal of Certified Contractor Payroll</a:t>
            </a:r>
            <a:endParaRPr lang="en-US" sz="2000" dirty="0">
              <a:sym typeface="Wingdings" panose="05000000000000000000" pitchFamily="2" charset="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738" y="6201295"/>
            <a:ext cx="1494982" cy="55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59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Direction: Doc Express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ym typeface="Wingdings" panose="05000000000000000000" pitchFamily="2" charset="2"/>
              </a:rPr>
              <a:t>February 2019: Execution of Supplemental Agreements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2019 (Planned): Signing of Change Orders</a:t>
            </a:r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 smtClean="0">
                <a:sym typeface="Wingdings" panose="05000000000000000000" pitchFamily="2" charset="2"/>
              </a:rPr>
              <a:t>Future Plans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Improved document tracking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Improved notification functionality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738" y="6201295"/>
            <a:ext cx="1494982" cy="55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34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ym typeface="Wingdings" panose="05000000000000000000" pitchFamily="2" charset="2"/>
              </a:rPr>
              <a:t>Client/Server</a:t>
            </a:r>
            <a:endParaRPr lang="en-US" sz="2000" dirty="0">
              <a:sym typeface="Wingdings" panose="05000000000000000000" pitchFamily="2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200" dirty="0" smtClean="0">
                <a:sym typeface="Wingdings" panose="05000000000000000000" pitchFamily="2" charset="2"/>
              </a:rPr>
              <a:t>Internal network connection</a:t>
            </a:r>
          </a:p>
          <a:p>
            <a:r>
              <a:rPr lang="en-US" sz="2200" dirty="0" smtClean="0">
                <a:sym typeface="Wingdings" panose="05000000000000000000" pitchFamily="2" charset="2"/>
              </a:rPr>
              <a:t>Software installation</a:t>
            </a:r>
          </a:p>
          <a:p>
            <a:r>
              <a:rPr lang="en-US" sz="2200" dirty="0" smtClean="0">
                <a:sym typeface="Wingdings" panose="05000000000000000000" pitchFamily="2" charset="2"/>
              </a:rPr>
              <a:t>Outdated, inefficient platform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200" dirty="0">
                <a:sym typeface="Wingdings" panose="05000000000000000000" pitchFamily="2" charset="2"/>
              </a:rPr>
              <a:t>No software installation</a:t>
            </a:r>
          </a:p>
          <a:p>
            <a:r>
              <a:rPr lang="en-US" sz="2200" dirty="0">
                <a:sym typeface="Wingdings" panose="05000000000000000000" pitchFamily="2" charset="2"/>
              </a:rPr>
              <a:t>User friendly</a:t>
            </a:r>
          </a:p>
          <a:p>
            <a:r>
              <a:rPr lang="en-US" sz="2200" dirty="0">
                <a:sym typeface="Wingdings" panose="05000000000000000000" pitchFamily="2" charset="2"/>
              </a:rPr>
              <a:t>Open internet</a:t>
            </a:r>
          </a:p>
          <a:p>
            <a:r>
              <a:rPr lang="en-US" sz="2200" dirty="0">
                <a:sym typeface="Wingdings" panose="05000000000000000000" pitchFamily="2" charset="2"/>
              </a:rPr>
              <a:t>Modern, efficient platform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80313" y="2313434"/>
            <a:ext cx="3591098" cy="704087"/>
          </a:xfrm>
        </p:spPr>
        <p:txBody>
          <a:bodyPr>
            <a:noAutofit/>
          </a:bodyPr>
          <a:lstStyle/>
          <a:p>
            <a:r>
              <a:rPr lang="en-US" sz="2000" dirty="0">
                <a:sym typeface="Wingdings" panose="05000000000000000000" pitchFamily="2" charset="2"/>
              </a:rPr>
              <a:t>Web: Software functions as a </a:t>
            </a:r>
            <a:r>
              <a:rPr lang="en-US" sz="2000" dirty="0" smtClean="0">
                <a:sym typeface="Wingdings" panose="05000000000000000000" pitchFamily="2" charset="2"/>
              </a:rPr>
              <a:t>website</a:t>
            </a:r>
            <a:endParaRPr lang="en-US" sz="2000" dirty="0">
              <a:sym typeface="Wingdings" panose="05000000000000000000" pitchFamily="2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Maturing Technologies: Client/Server vs. Web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738" y="6201295"/>
            <a:ext cx="1494982" cy="55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57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sz="2000" dirty="0" smtClean="0"/>
              <a:t>R</a:t>
            </a:r>
            <a:r>
              <a:rPr lang="en-US" dirty="0" smtClean="0"/>
              <a:t>DOT’s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6045" y="2638045"/>
            <a:ext cx="6307671" cy="310198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January 2015: </a:t>
            </a:r>
            <a:r>
              <a:rPr lang="en-US" sz="2000" dirty="0" err="1" smtClean="0"/>
              <a:t>AASHTOWare</a:t>
            </a:r>
            <a:r>
              <a:rPr lang="en-US" sz="2000" dirty="0" smtClean="0"/>
              <a:t> </a:t>
            </a:r>
            <a:r>
              <a:rPr lang="en-US" sz="2000" dirty="0" smtClean="0"/>
              <a:t>Project Expedite™</a:t>
            </a:r>
          </a:p>
          <a:p>
            <a:pPr lvl="1"/>
            <a:r>
              <a:rPr lang="en-US" sz="1800" dirty="0" smtClean="0"/>
              <a:t>Mandatory!  All bids submitted electronically</a:t>
            </a:r>
            <a:endParaRPr lang="en-US" sz="1800" dirty="0" smtClean="0"/>
          </a:p>
          <a:p>
            <a:r>
              <a:rPr lang="en-US" sz="2000" dirty="0" smtClean="0"/>
              <a:t>August 2016</a:t>
            </a:r>
            <a:r>
              <a:rPr lang="en-US" sz="2000" dirty="0" smtClean="0"/>
              <a:t>: </a:t>
            </a:r>
            <a:r>
              <a:rPr lang="en-US" sz="2000" dirty="0" err="1" smtClean="0"/>
              <a:t>AASHTOWare</a:t>
            </a:r>
            <a:r>
              <a:rPr lang="en-US" sz="2000" dirty="0" smtClean="0"/>
              <a:t> Project Preconstruction™</a:t>
            </a:r>
          </a:p>
          <a:p>
            <a:pPr lvl="1"/>
            <a:r>
              <a:rPr lang="en-US" sz="1800" dirty="0" smtClean="0"/>
              <a:t>Migration from PES/LAS</a:t>
            </a:r>
          </a:p>
          <a:p>
            <a:r>
              <a:rPr lang="en-US" sz="2000" dirty="0" smtClean="0"/>
              <a:t>January 2018</a:t>
            </a:r>
            <a:r>
              <a:rPr lang="en-US" sz="2000" dirty="0" smtClean="0"/>
              <a:t>: </a:t>
            </a:r>
            <a:r>
              <a:rPr lang="en-US" sz="2000" dirty="0" err="1" smtClean="0"/>
              <a:t>AASHTOWare</a:t>
            </a:r>
            <a:r>
              <a:rPr lang="en-US" sz="2000" dirty="0" smtClean="0"/>
              <a:t> Project Bids™</a:t>
            </a:r>
          </a:p>
          <a:p>
            <a:pPr lvl="1"/>
            <a:r>
              <a:rPr lang="en-US" sz="1800" dirty="0" smtClean="0"/>
              <a:t>Migration from Expedite</a:t>
            </a:r>
            <a:endParaRPr lang="en-US" sz="2000" dirty="0" smtClean="0"/>
          </a:p>
          <a:p>
            <a:pPr lvl="1"/>
            <a:endParaRPr lang="en-US" sz="1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738" y="6201295"/>
            <a:ext cx="1494982" cy="55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49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6043" y="2638045"/>
            <a:ext cx="6457301" cy="3101983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AASHTOWare</a:t>
            </a:r>
            <a:r>
              <a:rPr lang="en-US" sz="2000" dirty="0" smtClean="0"/>
              <a:t> Project Construction &amp; Material™ (C&amp;M)</a:t>
            </a:r>
          </a:p>
          <a:p>
            <a:pPr lvl="1"/>
            <a:r>
              <a:rPr lang="en-US" sz="2000" dirty="0" smtClean="0"/>
              <a:t>Replacement for SiteManager</a:t>
            </a:r>
          </a:p>
          <a:p>
            <a:pPr lvl="1"/>
            <a:r>
              <a:rPr lang="en-US" sz="2000" dirty="0" smtClean="0"/>
              <a:t>Materials Lab Management </a:t>
            </a:r>
          </a:p>
          <a:p>
            <a:pPr lvl="1"/>
            <a:r>
              <a:rPr lang="en-US" sz="2000" dirty="0" err="1" smtClean="0"/>
              <a:t>Stormwater</a:t>
            </a:r>
            <a:r>
              <a:rPr lang="en-US" sz="2000" dirty="0" smtClean="0"/>
              <a:t> management</a:t>
            </a:r>
          </a:p>
          <a:p>
            <a:pPr lvl="1"/>
            <a:r>
              <a:rPr lang="en-US" sz="2000" dirty="0" smtClean="0"/>
              <a:t>Migration project underway</a:t>
            </a:r>
          </a:p>
          <a:p>
            <a:pPr lvl="1"/>
            <a:r>
              <a:rPr lang="en-US" sz="2000" dirty="0" smtClean="0"/>
              <a:t>~2-year schedule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738" y="6201295"/>
            <a:ext cx="1494982" cy="55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73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err="1" smtClean="0"/>
              <a:t>AASHTOWare</a:t>
            </a:r>
            <a:r>
              <a:rPr lang="en-US" sz="2000" dirty="0" smtClean="0"/>
              <a:t> Project Civil Rights &amp; Labor™ (CRL)</a:t>
            </a:r>
          </a:p>
          <a:p>
            <a:pPr lvl="1"/>
            <a:r>
              <a:rPr lang="en-US" sz="2000" dirty="0" smtClean="0"/>
              <a:t>DBE Program</a:t>
            </a:r>
          </a:p>
          <a:p>
            <a:pPr lvl="1"/>
            <a:r>
              <a:rPr lang="en-US" sz="2000" dirty="0" smtClean="0"/>
              <a:t>Certified Contractor Payrolls</a:t>
            </a:r>
          </a:p>
          <a:p>
            <a:pPr lvl="1"/>
            <a:r>
              <a:rPr lang="en-US" sz="2000" dirty="0" smtClean="0"/>
              <a:t>Labor interviews</a:t>
            </a:r>
          </a:p>
          <a:p>
            <a:pPr lvl="1"/>
            <a:r>
              <a:rPr lang="en-US" sz="2000" dirty="0" smtClean="0"/>
              <a:t>On-the-job training</a:t>
            </a:r>
          </a:p>
          <a:p>
            <a:pPr lvl="1"/>
            <a:r>
              <a:rPr lang="en-US" sz="2000" dirty="0" smtClean="0"/>
              <a:t>Federal reporting</a:t>
            </a:r>
          </a:p>
          <a:p>
            <a:pPr lvl="1"/>
            <a:r>
              <a:rPr lang="en-US" sz="2000" dirty="0" smtClean="0"/>
              <a:t>~2-year  implementation schedule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738" y="6201295"/>
            <a:ext cx="1494982" cy="55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50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AASHTOWare</a:t>
            </a:r>
            <a:r>
              <a:rPr lang="en-US" sz="2000" dirty="0" smtClean="0"/>
              <a:t> Project Estimation™</a:t>
            </a:r>
          </a:p>
          <a:p>
            <a:pPr lvl="1"/>
            <a:r>
              <a:rPr lang="en-US" sz="2000" dirty="0" smtClean="0"/>
              <a:t>Roadway Design (possibly State Aid)</a:t>
            </a:r>
            <a:endParaRPr lang="en-US" sz="2000" dirty="0"/>
          </a:p>
          <a:p>
            <a:pPr lvl="1"/>
            <a:r>
              <a:rPr lang="en-US" sz="2000" dirty="0" smtClean="0"/>
              <a:t>Long-range planning estimates</a:t>
            </a:r>
          </a:p>
          <a:p>
            <a:pPr lvl="1"/>
            <a:r>
              <a:rPr lang="en-US" sz="2000" dirty="0" smtClean="0"/>
              <a:t>Implementation schedule unknown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738" y="6201295"/>
            <a:ext cx="1494982" cy="55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2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day 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2009: FHWA &amp; AASHTO launched</a:t>
            </a:r>
          </a:p>
          <a:p>
            <a:r>
              <a:rPr lang="en-US" sz="2000" dirty="0" smtClean="0"/>
              <a:t>Accelerate project delivery</a:t>
            </a:r>
          </a:p>
          <a:p>
            <a:r>
              <a:rPr lang="en-US" sz="2000" dirty="0" smtClean="0"/>
              <a:t>Address </a:t>
            </a:r>
            <a:r>
              <a:rPr lang="en-US" sz="2000" dirty="0"/>
              <a:t>challenge of limited </a:t>
            </a:r>
            <a:r>
              <a:rPr lang="en-US" sz="2000" dirty="0" smtClean="0"/>
              <a:t>budgets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“…</a:t>
            </a:r>
            <a:r>
              <a:rPr lang="en-US" sz="2000" dirty="0" smtClean="0"/>
              <a:t>identify and </a:t>
            </a:r>
            <a:r>
              <a:rPr lang="en-US" sz="2000" dirty="0"/>
              <a:t>rapidly deploy proven, yet underutilized innovations shorten the project delivery process, enhance roadway safety, reduce traffic congestion and integrate automation.”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738" y="6201295"/>
            <a:ext cx="1494982" cy="556954"/>
          </a:xfrm>
          <a:prstGeom prst="rect">
            <a:avLst/>
          </a:prstGeom>
        </p:spPr>
      </p:pic>
      <p:pic>
        <p:nvPicPr>
          <p:cNvPr id="9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6064250"/>
            <a:ext cx="16240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435163" y="6480001"/>
            <a:ext cx="2635658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cap="small" dirty="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From </a:t>
            </a:r>
            <a:r>
              <a:rPr lang="en-US" sz="1600" u="sng" cap="small" dirty="0">
                <a:solidFill>
                  <a:schemeClr val="tx2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www.fhwa.dot.gov </a:t>
            </a:r>
          </a:p>
        </p:txBody>
      </p:sp>
    </p:spTree>
    <p:extLst>
      <p:ext uri="{BB962C8B-B14F-4D97-AF65-F5344CB8AC3E}">
        <p14:creationId xmlns:p14="http://schemas.microsoft.com/office/powerpoint/2010/main" val="160458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benefits?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6045" y="2638045"/>
            <a:ext cx="5937755" cy="3427904"/>
          </a:xfrm>
        </p:spPr>
        <p:txBody>
          <a:bodyPr>
            <a:noAutofit/>
          </a:bodyPr>
          <a:lstStyle/>
          <a:p>
            <a:r>
              <a:rPr lang="en-US" sz="2000" dirty="0" smtClean="0"/>
              <a:t>Cost </a:t>
            </a:r>
          </a:p>
          <a:p>
            <a:pPr lvl="1"/>
            <a:r>
              <a:rPr lang="en-US" sz="2000" dirty="0" smtClean="0"/>
              <a:t>Paper, copying, postage</a:t>
            </a:r>
          </a:p>
          <a:p>
            <a:pPr lvl="1"/>
            <a:r>
              <a:rPr lang="en-US" sz="2000" dirty="0" smtClean="0"/>
              <a:t>Employee-hours</a:t>
            </a:r>
          </a:p>
          <a:p>
            <a:r>
              <a:rPr lang="en-US" sz="2000" dirty="0" smtClean="0"/>
              <a:t>Time</a:t>
            </a:r>
          </a:p>
          <a:p>
            <a:pPr lvl="1"/>
            <a:r>
              <a:rPr lang="en-US" sz="2000" dirty="0" smtClean="0"/>
              <a:t>Removing delays in delivery</a:t>
            </a:r>
          </a:p>
          <a:p>
            <a:pPr lvl="1"/>
            <a:r>
              <a:rPr lang="en-US" sz="2000" dirty="0" smtClean="0"/>
              <a:t>Improved response time</a:t>
            </a:r>
          </a:p>
          <a:p>
            <a:pPr lvl="1"/>
            <a:r>
              <a:rPr lang="en-US" sz="2000" dirty="0" smtClean="0"/>
              <a:t>Data availability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738" y="6201295"/>
            <a:ext cx="1494982" cy="55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95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benefits?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Communication</a:t>
            </a:r>
            <a:endParaRPr lang="en-US" sz="2000" dirty="0"/>
          </a:p>
          <a:p>
            <a:pPr lvl="1"/>
            <a:r>
              <a:rPr lang="en-US" sz="2000" dirty="0" smtClean="0"/>
              <a:t>Accessible anywhere</a:t>
            </a:r>
          </a:p>
          <a:p>
            <a:pPr lvl="1"/>
            <a:r>
              <a:rPr lang="en-US" sz="2000" dirty="0" smtClean="0"/>
              <a:t>Transparency</a:t>
            </a:r>
          </a:p>
          <a:p>
            <a:pPr lvl="1"/>
            <a:r>
              <a:rPr lang="en-US" sz="2000" dirty="0" smtClean="0"/>
              <a:t>Accountability</a:t>
            </a:r>
          </a:p>
          <a:p>
            <a:r>
              <a:rPr lang="en-US" sz="2000" dirty="0" smtClean="0"/>
              <a:t>Efficiency</a:t>
            </a:r>
          </a:p>
          <a:p>
            <a:pPr lvl="1"/>
            <a:r>
              <a:rPr lang="en-US" sz="2000" dirty="0" smtClean="0"/>
              <a:t>All project documents in one place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738" y="6201295"/>
            <a:ext cx="1494982" cy="55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70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3469" y="319775"/>
            <a:ext cx="5937755" cy="1188720"/>
          </a:xfrm>
        </p:spPr>
        <p:txBody>
          <a:bodyPr/>
          <a:lstStyle/>
          <a:p>
            <a:r>
              <a:rPr lang="en-US" dirty="0" smtClean="0"/>
              <a:t>Why should you care?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593" y="3623876"/>
            <a:ext cx="3063508" cy="1141307"/>
          </a:xfrm>
          <a:prstGeom prst="rect">
            <a:avLst/>
          </a:prstGeom>
        </p:spPr>
      </p:pic>
      <p:pic>
        <p:nvPicPr>
          <p:cNvPr id="1028" name="Picture 4" descr="AASHTOWare Projectâ¢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2" y="1738089"/>
            <a:ext cx="30956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olor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59" y="5628885"/>
            <a:ext cx="4157588" cy="743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332" y="2035170"/>
            <a:ext cx="2836895" cy="112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Image result for sitemanag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452" y="5077455"/>
            <a:ext cx="3533775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08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738" y="6201295"/>
            <a:ext cx="1494982" cy="556954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 smtClean="0"/>
              <a:t>Jamey Wilhite, P.E.</a:t>
            </a:r>
            <a:br>
              <a:rPr lang="en-US" sz="2800" dirty="0" smtClean="0"/>
            </a:br>
            <a:r>
              <a:rPr lang="en-US" sz="2800" dirty="0" smtClean="0"/>
              <a:t>Engineering Systems Administrator</a:t>
            </a:r>
            <a:br>
              <a:rPr lang="en-US" sz="2800" dirty="0" smtClean="0"/>
            </a:br>
            <a:r>
              <a:rPr lang="en-US" sz="2800" dirty="0" smtClean="0"/>
              <a:t>Construction Division, ARDOT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P.O. Box 2261</a:t>
            </a:r>
            <a:br>
              <a:rPr lang="en-US" sz="2800" dirty="0" smtClean="0"/>
            </a:br>
            <a:r>
              <a:rPr lang="en-US" sz="2800" dirty="0" smtClean="0"/>
              <a:t>Little Rock, AR 72203-2261</a:t>
            </a:r>
          </a:p>
          <a:p>
            <a:pPr marL="0" indent="0" algn="ctr">
              <a:buNone/>
            </a:pPr>
            <a:r>
              <a:rPr lang="en-US" sz="2800" dirty="0" smtClean="0">
                <a:hlinkClick r:id="rId3"/>
              </a:rPr>
              <a:t>Lester.Wilhite@ardot.gov</a:t>
            </a:r>
            <a:endParaRPr lang="en-US" sz="2800" dirty="0" smtClean="0"/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649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527" y="964692"/>
            <a:ext cx="7132320" cy="1188720"/>
          </a:xfrm>
        </p:spPr>
        <p:txBody>
          <a:bodyPr/>
          <a:lstStyle/>
          <a:p>
            <a:r>
              <a:rPr lang="en-US" dirty="0" smtClean="0"/>
              <a:t>Every day 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527" y="2261062"/>
            <a:ext cx="7132320" cy="3803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5 Rounds</a:t>
            </a:r>
          </a:p>
          <a:p>
            <a:r>
              <a:rPr lang="en-US" sz="2000" dirty="0" smtClean="0"/>
              <a:t>EDC-3: 2015-2016 </a:t>
            </a:r>
          </a:p>
          <a:p>
            <a:pPr lvl="1"/>
            <a:r>
              <a:rPr lang="en-US" sz="2000" dirty="0" smtClean="0"/>
              <a:t>e-Construction</a:t>
            </a:r>
          </a:p>
          <a:p>
            <a:r>
              <a:rPr lang="en-US" sz="2000" dirty="0" smtClean="0"/>
              <a:t>EDC-4: 2017-2018</a:t>
            </a:r>
          </a:p>
          <a:p>
            <a:pPr lvl="1"/>
            <a:r>
              <a:rPr lang="en-US" sz="2000" dirty="0" smtClean="0"/>
              <a:t>e-Construction and Partnering: A Vision for the Future</a:t>
            </a:r>
          </a:p>
          <a:p>
            <a:r>
              <a:rPr lang="en-US" sz="2000" dirty="0" smtClean="0"/>
              <a:t>EDC-5: 2019-2020</a:t>
            </a:r>
          </a:p>
          <a:p>
            <a:pPr marL="457200" lvl="2"/>
            <a:r>
              <a:rPr lang="en-US" sz="2000" dirty="0" smtClean="0"/>
              <a:t>…Something new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738" y="6201295"/>
            <a:ext cx="1494982" cy="556954"/>
          </a:xfrm>
          <a:prstGeom prst="rect">
            <a:avLst/>
          </a:prstGeom>
        </p:spPr>
      </p:pic>
      <p:pic>
        <p:nvPicPr>
          <p:cNvPr id="9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6064250"/>
            <a:ext cx="16240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435163" y="6480001"/>
            <a:ext cx="2635658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cap="small" dirty="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From </a:t>
            </a:r>
            <a:r>
              <a:rPr lang="en-US" sz="1600" u="sng" cap="small" dirty="0">
                <a:solidFill>
                  <a:schemeClr val="tx2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www.fhwa.dot.gov </a:t>
            </a:r>
          </a:p>
        </p:txBody>
      </p:sp>
    </p:spTree>
    <p:extLst>
      <p:ext uri="{BB962C8B-B14F-4D97-AF65-F5344CB8AC3E}">
        <p14:creationId xmlns:p14="http://schemas.microsoft.com/office/powerpoint/2010/main" val="322868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E-construction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000" dirty="0"/>
              <a:t>Promoted by EDC-3, and continued in </a:t>
            </a:r>
            <a:r>
              <a:rPr lang="en-US" sz="2000" dirty="0" smtClean="0"/>
              <a:t>EDC-4</a:t>
            </a:r>
          </a:p>
          <a:p>
            <a:pPr marL="0" indent="0">
              <a:buNone/>
              <a:defRPr/>
            </a:pPr>
            <a:endParaRPr lang="en-US" sz="2000" dirty="0"/>
          </a:p>
          <a:p>
            <a:pPr>
              <a:defRPr/>
            </a:pPr>
            <a:r>
              <a:rPr lang="en-US" altLang="en-US" sz="2000" i="1" dirty="0" smtClean="0"/>
              <a:t>“</a:t>
            </a:r>
            <a:r>
              <a:rPr lang="en-US" altLang="en-US" sz="2000" i="1" dirty="0"/>
              <a:t>e-Construction is a paperless construction administration delivery process that includes electronic submission of all construction documentation by all stakeholders, electronic document routing/approvals (e-signature), and digital management of all construction documentation in a secure environment allowing distribution to all project stakeholders through mobile devices.”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738" y="6201295"/>
            <a:ext cx="1494982" cy="556954"/>
          </a:xfrm>
          <a:prstGeom prst="rect">
            <a:avLst/>
          </a:prstGeom>
        </p:spPr>
      </p:pic>
      <p:pic>
        <p:nvPicPr>
          <p:cNvPr id="9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6064250"/>
            <a:ext cx="16240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435163" y="6480001"/>
            <a:ext cx="2635658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cap="small" dirty="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From </a:t>
            </a:r>
            <a:r>
              <a:rPr lang="en-US" sz="1600" u="sng" cap="small" dirty="0">
                <a:solidFill>
                  <a:schemeClr val="tx2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www.fhwa.dot.gov </a:t>
            </a:r>
          </a:p>
        </p:txBody>
      </p:sp>
    </p:spTree>
    <p:extLst>
      <p:ext uri="{BB962C8B-B14F-4D97-AF65-F5344CB8AC3E}">
        <p14:creationId xmlns:p14="http://schemas.microsoft.com/office/powerpoint/2010/main" val="427985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day counts:</a:t>
            </a:r>
            <a:br>
              <a:rPr lang="en-US" dirty="0" smtClean="0"/>
            </a:br>
            <a:r>
              <a:rPr lang="en-US" dirty="0" smtClean="0"/>
              <a:t>peer exchanges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altLang="en-US" sz="2000" dirty="0" smtClean="0"/>
              <a:t>Match lead states with exploring states </a:t>
            </a:r>
          </a:p>
          <a:p>
            <a:pPr>
              <a:defRPr/>
            </a:pPr>
            <a:r>
              <a:rPr lang="en-US" altLang="en-US" sz="2000" dirty="0" smtClean="0"/>
              <a:t>Technical discussion and assistance with e-Construction technologies</a:t>
            </a:r>
            <a:endParaRPr lang="en-US" altLang="en-US" sz="2000" dirty="0"/>
          </a:p>
          <a:p>
            <a:pPr>
              <a:defRPr/>
            </a:pPr>
            <a:r>
              <a:rPr lang="en-US" altLang="en-US" sz="2000" dirty="0" smtClean="0"/>
              <a:t>No cost to states</a:t>
            </a:r>
          </a:p>
          <a:p>
            <a:pPr>
              <a:defRPr/>
            </a:pPr>
            <a:r>
              <a:rPr lang="en-US" altLang="en-US" sz="2000" dirty="0" smtClean="0"/>
              <a:t>Included for e-Construction in EDC-3 and EDC-4</a:t>
            </a:r>
          </a:p>
          <a:p>
            <a:pPr>
              <a:defRPr/>
            </a:pPr>
            <a:r>
              <a:rPr lang="en-US" altLang="en-US" sz="2000" dirty="0" smtClean="0"/>
              <a:t>Reports available here: </a:t>
            </a:r>
          </a:p>
          <a:p>
            <a:pPr marL="0" indent="0">
              <a:buNone/>
              <a:defRPr/>
            </a:pPr>
            <a:r>
              <a:rPr lang="en-US" sz="2000" dirty="0">
                <a:hlinkClick r:id="rId2"/>
              </a:rPr>
              <a:t>https://www.fhwa.dot.gov/construction/econstruction/peer.cfm</a:t>
            </a:r>
            <a:endParaRPr lang="en-US" altLang="en-US" sz="200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738" y="6201295"/>
            <a:ext cx="1494982" cy="556954"/>
          </a:xfrm>
          <a:prstGeom prst="rect">
            <a:avLst/>
          </a:prstGeom>
        </p:spPr>
      </p:pic>
      <p:pic>
        <p:nvPicPr>
          <p:cNvPr id="9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6064250"/>
            <a:ext cx="16240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435163" y="6480001"/>
            <a:ext cx="2635658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cap="small" dirty="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From </a:t>
            </a:r>
            <a:r>
              <a:rPr lang="en-US" sz="1600" u="sng" cap="small" dirty="0">
                <a:solidFill>
                  <a:schemeClr val="tx2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www.fhwa.dot.gov </a:t>
            </a:r>
          </a:p>
        </p:txBody>
      </p:sp>
    </p:spTree>
    <p:extLst>
      <p:ext uri="{BB962C8B-B14F-4D97-AF65-F5344CB8AC3E}">
        <p14:creationId xmlns:p14="http://schemas.microsoft.com/office/powerpoint/2010/main" val="36695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day counts:</a:t>
            </a:r>
            <a:br>
              <a:rPr lang="en-US" dirty="0" smtClean="0"/>
            </a:br>
            <a:r>
              <a:rPr lang="en-US" dirty="0" smtClean="0"/>
              <a:t>peer exchanges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sz="2000" dirty="0" smtClean="0"/>
              <a:t>EDC-3</a:t>
            </a:r>
          </a:p>
          <a:p>
            <a:pPr>
              <a:defRPr/>
            </a:pPr>
            <a:r>
              <a:rPr lang="en-US" altLang="en-US" sz="2000" dirty="0" smtClean="0"/>
              <a:t>2015: West Virginia Department of Highways</a:t>
            </a:r>
          </a:p>
          <a:p>
            <a:pPr lvl="1">
              <a:defRPr/>
            </a:pPr>
            <a:r>
              <a:rPr lang="en-US" altLang="en-US" sz="1800" dirty="0" smtClean="0"/>
              <a:t>Charleston, WV</a:t>
            </a:r>
          </a:p>
          <a:p>
            <a:pPr>
              <a:defRPr/>
            </a:pPr>
            <a:r>
              <a:rPr lang="en-US" altLang="en-US" sz="2000" dirty="0" smtClean="0"/>
              <a:t>2016: Nebraska Department of Roads</a:t>
            </a:r>
          </a:p>
          <a:p>
            <a:pPr lvl="1">
              <a:defRPr/>
            </a:pPr>
            <a:r>
              <a:rPr lang="en-US" altLang="en-US" sz="1800" dirty="0" smtClean="0"/>
              <a:t>Little Rock, AR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738" y="6201295"/>
            <a:ext cx="1494982" cy="556954"/>
          </a:xfrm>
          <a:prstGeom prst="rect">
            <a:avLst/>
          </a:prstGeom>
        </p:spPr>
      </p:pic>
      <p:pic>
        <p:nvPicPr>
          <p:cNvPr id="9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6064250"/>
            <a:ext cx="16240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435163" y="6480001"/>
            <a:ext cx="2635658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cap="small" dirty="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From </a:t>
            </a:r>
            <a:r>
              <a:rPr lang="en-US" sz="1600" u="sng" cap="small" dirty="0">
                <a:solidFill>
                  <a:schemeClr val="tx2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www.fhwa.dot.gov </a:t>
            </a:r>
          </a:p>
        </p:txBody>
      </p:sp>
    </p:spTree>
    <p:extLst>
      <p:ext uri="{BB962C8B-B14F-4D97-AF65-F5344CB8AC3E}">
        <p14:creationId xmlns:p14="http://schemas.microsoft.com/office/powerpoint/2010/main" val="409059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day counts:</a:t>
            </a:r>
            <a:br>
              <a:rPr lang="en-US" dirty="0" smtClean="0"/>
            </a:br>
            <a:r>
              <a:rPr lang="en-US" dirty="0" smtClean="0"/>
              <a:t>peer exchanges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6045" y="2360815"/>
            <a:ext cx="5937755" cy="384048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en-US" sz="2000" dirty="0" smtClean="0"/>
              <a:t>EDC-4:</a:t>
            </a:r>
          </a:p>
          <a:p>
            <a:pPr>
              <a:defRPr/>
            </a:pPr>
            <a:r>
              <a:rPr lang="en-US" altLang="en-US" sz="2000" dirty="0" smtClean="0"/>
              <a:t>2018: South Carolina Department of Transportation</a:t>
            </a:r>
          </a:p>
          <a:p>
            <a:pPr lvl="1">
              <a:defRPr/>
            </a:pPr>
            <a:r>
              <a:rPr lang="en-US" altLang="en-US" sz="2000" dirty="0" smtClean="0"/>
              <a:t>Little Rock, AR</a:t>
            </a:r>
          </a:p>
          <a:p>
            <a:pPr>
              <a:defRPr/>
            </a:pPr>
            <a:r>
              <a:rPr lang="en-US" altLang="en-US" sz="2000" dirty="0" smtClean="0"/>
              <a:t>2019: 6 Agencies in Albany, NY</a:t>
            </a:r>
          </a:p>
          <a:p>
            <a:pPr lvl="1">
              <a:defRPr/>
            </a:pPr>
            <a:r>
              <a:rPr lang="en-US" altLang="en-US" sz="2000" dirty="0" smtClean="0"/>
              <a:t>New York State Department of Transportation</a:t>
            </a:r>
          </a:p>
          <a:p>
            <a:pPr lvl="1">
              <a:defRPr/>
            </a:pPr>
            <a:r>
              <a:rPr lang="en-US" altLang="en-US" sz="2000" dirty="0" smtClean="0"/>
              <a:t>New York State Thruway Authority</a:t>
            </a:r>
          </a:p>
          <a:p>
            <a:pPr lvl="1">
              <a:defRPr/>
            </a:pPr>
            <a:r>
              <a:rPr lang="en-US" altLang="en-US" sz="2000" dirty="0" smtClean="0"/>
              <a:t>Utah Department of Transportation</a:t>
            </a:r>
          </a:p>
          <a:p>
            <a:pPr lvl="1">
              <a:defRPr/>
            </a:pPr>
            <a:r>
              <a:rPr lang="en-US" altLang="en-US" sz="2000" dirty="0"/>
              <a:t>Wisconsin Department of Transportation </a:t>
            </a:r>
            <a:endParaRPr lang="en-US" altLang="en-US" sz="2000" dirty="0" smtClean="0"/>
          </a:p>
          <a:p>
            <a:pPr lvl="1">
              <a:defRPr/>
            </a:pPr>
            <a:r>
              <a:rPr lang="en-US" altLang="en-US" sz="2000" dirty="0" smtClean="0"/>
              <a:t>Connecticut </a:t>
            </a:r>
            <a:r>
              <a:rPr lang="en-US" altLang="en-US" sz="2000" dirty="0"/>
              <a:t>Department of Transportation </a:t>
            </a:r>
            <a:endParaRPr lang="en-US" altLang="en-US" sz="200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738" y="6201295"/>
            <a:ext cx="1494982" cy="556954"/>
          </a:xfrm>
          <a:prstGeom prst="rect">
            <a:avLst/>
          </a:prstGeom>
        </p:spPr>
      </p:pic>
      <p:pic>
        <p:nvPicPr>
          <p:cNvPr id="9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6064250"/>
            <a:ext cx="16240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435163" y="6480001"/>
            <a:ext cx="2635658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cap="small" dirty="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From </a:t>
            </a:r>
            <a:r>
              <a:rPr lang="en-US" sz="1600" u="sng" cap="small" dirty="0">
                <a:solidFill>
                  <a:schemeClr val="tx2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www.fhwa.dot.gov </a:t>
            </a:r>
          </a:p>
        </p:txBody>
      </p:sp>
    </p:spTree>
    <p:extLst>
      <p:ext uri="{BB962C8B-B14F-4D97-AF65-F5344CB8AC3E}">
        <p14:creationId xmlns:p14="http://schemas.microsoft.com/office/powerpoint/2010/main" val="328984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 Beginning: The 1980s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Bid Analysis Management System and Decision Support System (</a:t>
            </a:r>
            <a:r>
              <a:rPr lang="en-US" sz="2000" dirty="0" err="1" smtClean="0"/>
              <a:t>AASHTOWare</a:t>
            </a:r>
            <a:r>
              <a:rPr lang="en-US" sz="2000" dirty="0" smtClean="0"/>
              <a:t> Project BAMS/DSS™)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Mainframe </a:t>
            </a:r>
            <a:r>
              <a:rPr lang="en-US" sz="2000" dirty="0" smtClean="0">
                <a:sym typeface="Wingdings" panose="05000000000000000000" pitchFamily="2" charset="2"/>
              </a:rPr>
              <a:t> Client Server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738" y="6201295"/>
            <a:ext cx="1494982" cy="55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48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Progress: The 1990s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Proposal &amp; Estimates System (PES®)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Developing and estimating </a:t>
            </a:r>
            <a:r>
              <a:rPr lang="en-US" sz="2000" dirty="0" smtClean="0">
                <a:sym typeface="Wingdings" panose="05000000000000000000" pitchFamily="2" charset="2"/>
              </a:rPr>
              <a:t>projects</a:t>
            </a:r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 smtClean="0"/>
              <a:t>Letting &amp; Award System (LAS®)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Managing lettings and awards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738" y="6201295"/>
            <a:ext cx="1494982" cy="55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92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367</TotalTime>
  <Words>651</Words>
  <Application>Microsoft Office PowerPoint</Application>
  <PresentationFormat>On-screen Show (4:3)</PresentationFormat>
  <Paragraphs>153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Gill Sans MT</vt:lpstr>
      <vt:lpstr>Wingdings</vt:lpstr>
      <vt:lpstr>Parcel</vt:lpstr>
      <vt:lpstr>What is e-construction, And why should you care? 108th ARDOT Transportation Research Committee Engineering Conference</vt:lpstr>
      <vt:lpstr>Every day counts</vt:lpstr>
      <vt:lpstr>Every day counts</vt:lpstr>
      <vt:lpstr>E-construction defined</vt:lpstr>
      <vt:lpstr>Every day counts: peer exchanges</vt:lpstr>
      <vt:lpstr>Every day counts: peer exchanges</vt:lpstr>
      <vt:lpstr>Every day counts: peer exchanges</vt:lpstr>
      <vt:lpstr>background</vt:lpstr>
      <vt:lpstr>background</vt:lpstr>
      <vt:lpstr>background</vt:lpstr>
      <vt:lpstr>background</vt:lpstr>
      <vt:lpstr>New Direction</vt:lpstr>
      <vt:lpstr>New Direction: Doc Express</vt:lpstr>
      <vt:lpstr>New Direction: Doc Express</vt:lpstr>
      <vt:lpstr>Maturing Technologies: Client/Server vs. Web</vt:lpstr>
      <vt:lpstr>ARDOT’s Progress</vt:lpstr>
      <vt:lpstr>What’s next?</vt:lpstr>
      <vt:lpstr>What’s next?</vt:lpstr>
      <vt:lpstr>What’s next?</vt:lpstr>
      <vt:lpstr>What are the benefits?</vt:lpstr>
      <vt:lpstr>What are the benefits?</vt:lpstr>
      <vt:lpstr>Why should you care?</vt:lpstr>
      <vt:lpstr>Questions?</vt:lpstr>
    </vt:vector>
  </TitlesOfParts>
  <Company>AHTD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e-construction, And why should you care?</dc:title>
  <dc:creator>Wilhite, Jamey</dc:creator>
  <cp:lastModifiedBy>Wilhite, Jamey</cp:lastModifiedBy>
  <cp:revision>25</cp:revision>
  <dcterms:created xsi:type="dcterms:W3CDTF">2019-05-29T20:48:24Z</dcterms:created>
  <dcterms:modified xsi:type="dcterms:W3CDTF">2019-05-30T21:18:17Z</dcterms:modified>
</cp:coreProperties>
</file>